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8" r:id="rId3"/>
    <p:sldId id="259" r:id="rId4"/>
    <p:sldId id="27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DDCD-E886-417E-871D-AA94EF10D9DD}" type="datetimeFigureOut">
              <a:rPr lang="en-US" smtClean="0"/>
              <a:t>24-Jun-21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5C80-A9E0-4A7E-9C48-18E0BF04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7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DDCD-E886-417E-871D-AA94EF10D9DD}" type="datetimeFigureOut">
              <a:rPr lang="en-US" smtClean="0"/>
              <a:t>24-Jun-21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5C80-A9E0-4A7E-9C48-18E0BF04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DDCD-E886-417E-871D-AA94EF10D9DD}" type="datetimeFigureOut">
              <a:rPr lang="en-US" smtClean="0"/>
              <a:t>24-Jun-21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5C80-A9E0-4A7E-9C48-18E0BF04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7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DDCD-E886-417E-871D-AA94EF10D9DD}" type="datetimeFigureOut">
              <a:rPr lang="en-US" smtClean="0"/>
              <a:t>24-Jun-21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5C80-A9E0-4A7E-9C48-18E0BF04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4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DDCD-E886-417E-871D-AA94EF10D9DD}" type="datetimeFigureOut">
              <a:rPr lang="en-US" smtClean="0"/>
              <a:t>24-Jun-21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5C80-A9E0-4A7E-9C48-18E0BF04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3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DDCD-E886-417E-871D-AA94EF10D9DD}" type="datetimeFigureOut">
              <a:rPr lang="en-US" smtClean="0"/>
              <a:t>24-Jun-21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5C80-A9E0-4A7E-9C48-18E0BF04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2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DDCD-E886-417E-871D-AA94EF10D9DD}" type="datetimeFigureOut">
              <a:rPr lang="en-US" smtClean="0"/>
              <a:t>24-Jun-21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5C80-A9E0-4A7E-9C48-18E0BF04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4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DDCD-E886-417E-871D-AA94EF10D9DD}" type="datetimeFigureOut">
              <a:rPr lang="en-US" smtClean="0"/>
              <a:t>24-Jun-21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5C80-A9E0-4A7E-9C48-18E0BF04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3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DDCD-E886-417E-871D-AA94EF10D9DD}" type="datetimeFigureOut">
              <a:rPr lang="en-US" smtClean="0"/>
              <a:t>24-Jun-21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5C80-A9E0-4A7E-9C48-18E0BF04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5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DDCD-E886-417E-871D-AA94EF10D9DD}" type="datetimeFigureOut">
              <a:rPr lang="en-US" smtClean="0"/>
              <a:t>24-Jun-21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5C80-A9E0-4A7E-9C48-18E0BF04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9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DDCD-E886-417E-871D-AA94EF10D9DD}" type="datetimeFigureOut">
              <a:rPr lang="en-US" smtClean="0"/>
              <a:t>24-Jun-21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5C80-A9E0-4A7E-9C48-18E0BF04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4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2DDCD-E886-417E-871D-AA94EF10D9DD}" type="datetimeFigureOut">
              <a:rPr lang="en-US" smtClean="0"/>
              <a:t>24-Jun-21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85C80-A9E0-4A7E-9C48-18E0BF04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1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952" y="0"/>
            <a:ext cx="12192000" cy="17784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467" y="4828872"/>
            <a:ext cx="4096513" cy="23186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929312" y="3904149"/>
            <a:ext cx="439928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A complete software solution for wholesale </a:t>
            </a:r>
            <a:br>
              <a:rPr lang="en-US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and distribution</a:t>
            </a:r>
          </a:p>
          <a:p>
            <a:endParaRPr lang="en-US" sz="2800" b="0" cap="none" spc="0" dirty="0">
              <a:ln w="0"/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162300" y="2947060"/>
            <a:ext cx="5867400" cy="923330"/>
            <a:chOff x="3218897" y="174956"/>
            <a:chExt cx="5867400" cy="923330"/>
          </a:xfrm>
        </p:grpSpPr>
        <p:sp>
          <p:nvSpPr>
            <p:cNvPr id="5" name="Rectangle 4"/>
            <p:cNvSpPr/>
            <p:nvPr/>
          </p:nvSpPr>
          <p:spPr>
            <a:xfrm>
              <a:off x="3218897" y="174956"/>
              <a:ext cx="58674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0"/>
                  <a:solidFill>
                    <a:srgbClr val="002060"/>
                  </a:solidFill>
                </a:rPr>
                <a:t>DuWhole</a:t>
              </a:r>
              <a:r>
                <a:rPr lang="en-US" sz="5400" b="1" dirty="0" err="1">
                  <a:ln w="0"/>
                  <a:solidFill>
                    <a:srgbClr val="002060"/>
                  </a:solidFill>
                </a:rPr>
                <a:t>sale</a:t>
              </a:r>
              <a:r>
                <a:rPr lang="en-US" sz="5400" dirty="0">
                  <a:ln w="0"/>
                  <a:solidFill>
                    <a:srgbClr val="002060"/>
                  </a:solidFill>
                </a:rPr>
                <a:t> </a:t>
              </a:r>
              <a:endParaRPr lang="en-US" sz="5400" b="0" cap="none" spc="0" dirty="0">
                <a:ln w="0"/>
                <a:solidFill>
                  <a:srgbClr val="002060"/>
                </a:solidFill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6710" y="356042"/>
              <a:ext cx="560567" cy="560567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8037696" y="4641823"/>
            <a:ext cx="4277819" cy="2445048"/>
            <a:chOff x="6869307" y="3251304"/>
            <a:chExt cx="6081233" cy="349670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9307" y="3251304"/>
              <a:ext cx="6081233" cy="3496709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8299" y="3419410"/>
              <a:ext cx="4717955" cy="291788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942912" y="5547508"/>
            <a:ext cx="2153983" cy="1656910"/>
            <a:chOff x="5647765" y="4529248"/>
            <a:chExt cx="2884394" cy="22187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765" y="4529248"/>
              <a:ext cx="2884394" cy="2218765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>
              <a:off x="6622651" y="4807612"/>
              <a:ext cx="1100216" cy="1666836"/>
              <a:chOff x="6622651" y="4807612"/>
              <a:chExt cx="1100216" cy="166683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630899" y="4807612"/>
                <a:ext cx="914303" cy="166683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6622651" y="5489474"/>
                <a:ext cx="1100216" cy="246603"/>
                <a:chOff x="6622651" y="5489474"/>
                <a:chExt cx="1100216" cy="246603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6622651" y="5489474"/>
                  <a:ext cx="1100216" cy="24660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700" b="1" cap="none" spc="0" dirty="0" err="1">
                      <a:ln w="0"/>
                      <a:solidFill>
                        <a:srgbClr val="002060"/>
                      </a:solidFill>
                    </a:rPr>
                    <a:t>DuWhole</a:t>
                  </a:r>
                  <a:r>
                    <a:rPr lang="en-US" sz="700" b="1" dirty="0" err="1">
                      <a:ln w="0"/>
                      <a:solidFill>
                        <a:srgbClr val="002060"/>
                      </a:solidFill>
                    </a:rPr>
                    <a:t>sale</a:t>
                  </a:r>
                  <a:r>
                    <a:rPr lang="en-US" sz="800" dirty="0">
                      <a:ln w="0"/>
                      <a:solidFill>
                        <a:srgbClr val="002060"/>
                      </a:solidFill>
                    </a:rPr>
                    <a:t> </a:t>
                  </a:r>
                  <a:endParaRPr lang="en-US" sz="800" b="0" cap="none" spc="0" dirty="0">
                    <a:ln w="0"/>
                    <a:solidFill>
                      <a:srgbClr val="002060"/>
                    </a:solidFill>
                  </a:endParaRPr>
                </a:p>
              </p:txBody>
            </p:sp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3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3147" y="5556707"/>
                  <a:ext cx="157894" cy="157894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78" y="2026883"/>
            <a:ext cx="2533243" cy="558729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823996" y="620720"/>
            <a:ext cx="106099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Durbin labs limited partnership with </a:t>
            </a:r>
            <a:r>
              <a:rPr lang="en-US" sz="2800" b="1" dirty="0" err="1">
                <a:solidFill>
                  <a:schemeClr val="bg1"/>
                </a:solidFill>
              </a:rPr>
              <a:t>Habro</a:t>
            </a:r>
            <a:r>
              <a:rPr lang="en-US" sz="2800" b="1" dirty="0">
                <a:solidFill>
                  <a:schemeClr val="bg1"/>
                </a:solidFill>
              </a:rPr>
              <a:t>  Systems limited Presents  </a:t>
            </a:r>
            <a:endParaRPr lang="en-US" sz="2800" b="0" cap="none" spc="0" dirty="0">
              <a:ln w="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96720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47850"/>
            <a:ext cx="12192000" cy="39433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0781" y="1976304"/>
            <a:ext cx="3640035" cy="48167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Integrated CRM 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Track Customer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Build Customer data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Automated email marketing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Improve your customer service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Target your marketing campaigns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b="0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137" y="1242542"/>
            <a:ext cx="8133821" cy="456770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157968" y="615191"/>
            <a:ext cx="5867400" cy="923330"/>
            <a:chOff x="3218897" y="174956"/>
            <a:chExt cx="5867400" cy="923330"/>
          </a:xfrm>
        </p:grpSpPr>
        <p:sp>
          <p:nvSpPr>
            <p:cNvPr id="12" name="Rectangle 11"/>
            <p:cNvSpPr/>
            <p:nvPr/>
          </p:nvSpPr>
          <p:spPr>
            <a:xfrm>
              <a:off x="3218897" y="174956"/>
              <a:ext cx="58674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0"/>
                  <a:solidFill>
                    <a:srgbClr val="002060"/>
                  </a:solidFill>
                </a:rPr>
                <a:t>DuWhole</a:t>
              </a:r>
              <a:r>
                <a:rPr lang="en-US" sz="5400" b="1" dirty="0" err="1">
                  <a:ln w="0"/>
                  <a:solidFill>
                    <a:srgbClr val="002060"/>
                  </a:solidFill>
                </a:rPr>
                <a:t>sale</a:t>
              </a:r>
              <a:r>
                <a:rPr lang="en-US" sz="5400" dirty="0">
                  <a:ln w="0"/>
                  <a:solidFill>
                    <a:srgbClr val="002060"/>
                  </a:solidFill>
                </a:rPr>
                <a:t> </a:t>
              </a:r>
              <a:endParaRPr lang="en-US" sz="5400" b="0" cap="none" spc="0" dirty="0">
                <a:ln w="0"/>
                <a:solidFill>
                  <a:srgbClr val="002060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6710" y="356042"/>
              <a:ext cx="560567" cy="56056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492F690-7CE4-42E0-8E91-6AD07DB7F4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974" y="282289"/>
            <a:ext cx="1774099" cy="3912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0AA5C0-9768-40FE-8D47-885F1D2E23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14817" y="99194"/>
            <a:ext cx="755509" cy="75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77624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47850"/>
            <a:ext cx="12192000" cy="39433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1459" y="2014404"/>
            <a:ext cx="3092385" cy="5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Reports 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Sales Report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Purchase Report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Inventory report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Fulfillment report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Filter through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Export report in CSV or PDF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chemeClr val="bg1"/>
              </a:solidFill>
            </a:endParaRP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b="0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040" y="1533378"/>
            <a:ext cx="9972267" cy="425782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157968" y="615191"/>
            <a:ext cx="5867400" cy="923330"/>
            <a:chOff x="3218897" y="174956"/>
            <a:chExt cx="5867400" cy="923330"/>
          </a:xfrm>
        </p:grpSpPr>
        <p:sp>
          <p:nvSpPr>
            <p:cNvPr id="12" name="Rectangle 11"/>
            <p:cNvSpPr/>
            <p:nvPr/>
          </p:nvSpPr>
          <p:spPr>
            <a:xfrm>
              <a:off x="3218897" y="174956"/>
              <a:ext cx="58674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0"/>
                  <a:solidFill>
                    <a:srgbClr val="002060"/>
                  </a:solidFill>
                </a:rPr>
                <a:t>DuWhole</a:t>
              </a:r>
              <a:r>
                <a:rPr lang="en-US" sz="5400" b="1" dirty="0" err="1">
                  <a:ln w="0"/>
                  <a:solidFill>
                    <a:srgbClr val="002060"/>
                  </a:solidFill>
                </a:rPr>
                <a:t>sale</a:t>
              </a:r>
              <a:r>
                <a:rPr lang="en-US" sz="5400" dirty="0">
                  <a:ln w="0"/>
                  <a:solidFill>
                    <a:srgbClr val="002060"/>
                  </a:solidFill>
                </a:rPr>
                <a:t> </a:t>
              </a:r>
              <a:endParaRPr lang="en-US" sz="5400" b="0" cap="none" spc="0" dirty="0">
                <a:ln w="0"/>
                <a:solidFill>
                  <a:srgbClr val="002060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6710" y="356042"/>
              <a:ext cx="560567" cy="56056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9EDCA15-4A2A-4FD3-8C3E-2D1431009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974" y="282289"/>
            <a:ext cx="1774099" cy="3912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02080D-6A3C-4C21-8447-1C8DC00AD4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14817" y="99194"/>
            <a:ext cx="755509" cy="75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1913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746432" y="76803"/>
            <a:ext cx="5073568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Technology Stacks  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endParaRPr lang="en-US" sz="3600" b="0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78" y="2351773"/>
            <a:ext cx="2066157" cy="1342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623" y="2357374"/>
            <a:ext cx="1633057" cy="13901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245" y="5061308"/>
            <a:ext cx="2407811" cy="9053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652" y="5324858"/>
            <a:ext cx="2407811" cy="5080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55932" y="4327889"/>
            <a:ext cx="4029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Web Server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45976" y="4400558"/>
            <a:ext cx="4029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Cloud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4272" y="1556308"/>
            <a:ext cx="425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Framework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22656" y="1667603"/>
            <a:ext cx="425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Database</a:t>
            </a:r>
          </a:p>
        </p:txBody>
      </p:sp>
    </p:spTree>
    <p:extLst>
      <p:ext uri="{BB962C8B-B14F-4D97-AF65-F5344CB8AC3E}">
        <p14:creationId xmlns:p14="http://schemas.microsoft.com/office/powerpoint/2010/main" val="3696143687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47850"/>
            <a:ext cx="12192000" cy="40576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699" y="2322896"/>
            <a:ext cx="4438651" cy="34212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27548" y="2135723"/>
            <a:ext cx="637976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chemeClr val="bg1"/>
                </a:solidFill>
              </a:rPr>
              <a:t>Multi-</a:t>
            </a:r>
            <a:r>
              <a:rPr lang="en-US" sz="2800" dirty="0">
                <a:ln w="0"/>
                <a:solidFill>
                  <a:schemeClr val="bg1"/>
                </a:solidFill>
              </a:rPr>
              <a:t>c</a:t>
            </a:r>
            <a:r>
              <a:rPr lang="en-US" sz="2800" b="0" cap="none" spc="0" dirty="0">
                <a:ln w="0"/>
                <a:solidFill>
                  <a:schemeClr val="bg1"/>
                </a:solidFill>
              </a:rPr>
              <a:t>hannel Order, Inventory and</a:t>
            </a:r>
          </a:p>
          <a:p>
            <a:r>
              <a:rPr lang="en-US" sz="2800" b="0" cap="none" spc="0" dirty="0">
                <a:ln w="0"/>
                <a:solidFill>
                  <a:schemeClr val="bg1"/>
                </a:solidFill>
              </a:rPr>
              <a:t>warehouse management with accounting.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63" y="3914545"/>
            <a:ext cx="495408" cy="495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76" y="3914545"/>
            <a:ext cx="495408" cy="495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83" y="3719826"/>
            <a:ext cx="781817" cy="78181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1294" y="4742639"/>
            <a:ext cx="1011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Web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21926" y="4765174"/>
            <a:ext cx="740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Mobile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App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24168" y="4738540"/>
            <a:ext cx="6062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Cloud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087" y="3861611"/>
            <a:ext cx="647607" cy="57036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043962" y="4738540"/>
            <a:ext cx="1095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E-commerce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Integration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557" y="627926"/>
            <a:ext cx="1774099" cy="3912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666" y="3914545"/>
            <a:ext cx="468217" cy="46821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57968" y="615191"/>
            <a:ext cx="5867400" cy="923330"/>
            <a:chOff x="3218897" y="174956"/>
            <a:chExt cx="5867400" cy="923330"/>
          </a:xfrm>
        </p:grpSpPr>
        <p:sp>
          <p:nvSpPr>
            <p:cNvPr id="22" name="Rectangle 21"/>
            <p:cNvSpPr/>
            <p:nvPr/>
          </p:nvSpPr>
          <p:spPr>
            <a:xfrm>
              <a:off x="3218897" y="174956"/>
              <a:ext cx="58674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0"/>
                  <a:solidFill>
                    <a:srgbClr val="002060"/>
                  </a:solidFill>
                </a:rPr>
                <a:t>DuWhole</a:t>
              </a:r>
              <a:r>
                <a:rPr lang="en-US" sz="5400" b="1" dirty="0" err="1">
                  <a:ln w="0"/>
                  <a:solidFill>
                    <a:srgbClr val="002060"/>
                  </a:solidFill>
                </a:rPr>
                <a:t>sale</a:t>
              </a:r>
              <a:r>
                <a:rPr lang="en-US" sz="5400" dirty="0">
                  <a:ln w="0"/>
                  <a:solidFill>
                    <a:srgbClr val="002060"/>
                  </a:solidFill>
                </a:rPr>
                <a:t> </a:t>
              </a:r>
              <a:endParaRPr lang="en-US" sz="5400" b="0" cap="none" spc="0" dirty="0">
                <a:ln w="0"/>
                <a:solidFill>
                  <a:srgbClr val="002060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6710" y="356042"/>
              <a:ext cx="560567" cy="560567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5394933" y="4738540"/>
            <a:ext cx="991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POS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Integration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8829" y="444830"/>
            <a:ext cx="755509" cy="75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9554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47850"/>
            <a:ext cx="12192000" cy="39433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962" y="1559490"/>
            <a:ext cx="7503963" cy="423171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01861" y="2374137"/>
            <a:ext cx="5090240" cy="2542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</a:rPr>
              <a:t>Manage imports &amp; exports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</a:rPr>
              <a:t>Manage back to back orders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</a:rPr>
              <a:t>Generate quotation &amp; sales  easy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</a:rPr>
              <a:t>Keep your stock levels in check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</a:rPr>
              <a:t>Know your every historical company data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</a:rPr>
              <a:t>Customer &amp; product information at the fingertips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7968" y="615191"/>
            <a:ext cx="5867400" cy="923330"/>
            <a:chOff x="3218897" y="174956"/>
            <a:chExt cx="5867400" cy="923330"/>
          </a:xfrm>
        </p:grpSpPr>
        <p:sp>
          <p:nvSpPr>
            <p:cNvPr id="13" name="Rectangle 12"/>
            <p:cNvSpPr/>
            <p:nvPr/>
          </p:nvSpPr>
          <p:spPr>
            <a:xfrm>
              <a:off x="3218897" y="174956"/>
              <a:ext cx="58674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0"/>
                  <a:solidFill>
                    <a:srgbClr val="002060"/>
                  </a:solidFill>
                </a:rPr>
                <a:t>DuWhole</a:t>
              </a:r>
              <a:r>
                <a:rPr lang="en-US" sz="5400" b="1" dirty="0" err="1">
                  <a:ln w="0"/>
                  <a:solidFill>
                    <a:srgbClr val="002060"/>
                  </a:solidFill>
                </a:rPr>
                <a:t>sale</a:t>
              </a:r>
              <a:r>
                <a:rPr lang="en-US" sz="5400" dirty="0">
                  <a:ln w="0"/>
                  <a:solidFill>
                    <a:srgbClr val="002060"/>
                  </a:solidFill>
                </a:rPr>
                <a:t> </a:t>
              </a:r>
              <a:endParaRPr lang="en-US" sz="5400" b="0" cap="none" spc="0" dirty="0">
                <a:ln w="0"/>
                <a:solidFill>
                  <a:srgbClr val="002060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6710" y="356042"/>
              <a:ext cx="560567" cy="56056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365657C-1EB6-47CE-8AEB-2A26573F6F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974" y="282289"/>
            <a:ext cx="1774099" cy="3912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BD2677-831D-417E-8D7D-5D22128040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14817" y="99194"/>
            <a:ext cx="755509" cy="75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5564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Donut 91"/>
          <p:cNvSpPr/>
          <p:nvPr/>
        </p:nvSpPr>
        <p:spPr>
          <a:xfrm>
            <a:off x="3568717" y="951628"/>
            <a:ext cx="5033452" cy="5058099"/>
          </a:xfrm>
          <a:prstGeom prst="donut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40865" y="2413471"/>
            <a:ext cx="1956393" cy="2005153"/>
            <a:chOff x="5071160" y="2321599"/>
            <a:chExt cx="2883387" cy="2955251"/>
          </a:xfrm>
        </p:grpSpPr>
        <p:sp>
          <p:nvSpPr>
            <p:cNvPr id="5" name="Oval 4"/>
            <p:cNvSpPr/>
            <p:nvPr/>
          </p:nvSpPr>
          <p:spPr>
            <a:xfrm>
              <a:off x="5071160" y="2321599"/>
              <a:ext cx="2883387" cy="295525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500566" y="3650949"/>
              <a:ext cx="2083212" cy="7966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Oval 73"/>
          <p:cNvSpPr/>
          <p:nvPr/>
        </p:nvSpPr>
        <p:spPr>
          <a:xfrm>
            <a:off x="3348091" y="1303504"/>
            <a:ext cx="986544" cy="10111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592171" y="662666"/>
            <a:ext cx="986544" cy="10111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820168" y="1394365"/>
            <a:ext cx="986544" cy="10111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028949" y="3243515"/>
            <a:ext cx="986544" cy="10111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273497" y="4925638"/>
            <a:ext cx="986544" cy="10111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833624" y="4925638"/>
            <a:ext cx="986544" cy="10111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2919109" y="3319365"/>
            <a:ext cx="986544" cy="10111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82" idx="6"/>
          </p:cNvCxnSpPr>
          <p:nvPr/>
        </p:nvCxnSpPr>
        <p:spPr>
          <a:xfrm flipV="1">
            <a:off x="3905653" y="3480678"/>
            <a:ext cx="1135212" cy="3442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4" idx="5"/>
          </p:cNvCxnSpPr>
          <p:nvPr/>
        </p:nvCxnSpPr>
        <p:spPr>
          <a:xfrm>
            <a:off x="4190159" y="2166560"/>
            <a:ext cx="983143" cy="7663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5" idx="4"/>
          </p:cNvCxnSpPr>
          <p:nvPr/>
        </p:nvCxnSpPr>
        <p:spPr>
          <a:xfrm>
            <a:off x="6085443" y="1673798"/>
            <a:ext cx="0" cy="731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6" idx="3"/>
          </p:cNvCxnSpPr>
          <p:nvPr/>
        </p:nvCxnSpPr>
        <p:spPr>
          <a:xfrm flipH="1">
            <a:off x="6924109" y="2257420"/>
            <a:ext cx="1040536" cy="6550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8" idx="2"/>
          </p:cNvCxnSpPr>
          <p:nvPr/>
        </p:nvCxnSpPr>
        <p:spPr>
          <a:xfrm flipH="1" flipV="1">
            <a:off x="7037044" y="3416048"/>
            <a:ext cx="991905" cy="3330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5040865" y="4254647"/>
            <a:ext cx="438371" cy="7835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endCxn id="5" idx="5"/>
          </p:cNvCxnSpPr>
          <p:nvPr/>
        </p:nvCxnSpPr>
        <p:spPr>
          <a:xfrm flipH="1" flipV="1">
            <a:off x="6710751" y="4124977"/>
            <a:ext cx="433935" cy="8286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Isosceles Triangle 92"/>
          <p:cNvSpPr/>
          <p:nvPr/>
        </p:nvSpPr>
        <p:spPr>
          <a:xfrm rot="16200000">
            <a:off x="5922487" y="5948531"/>
            <a:ext cx="184310" cy="138339"/>
          </a:xfrm>
          <a:prstGeom prst="triangl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Isosceles Triangle 94"/>
          <p:cNvSpPr/>
          <p:nvPr/>
        </p:nvSpPr>
        <p:spPr>
          <a:xfrm rot="747647">
            <a:off x="3575429" y="2677478"/>
            <a:ext cx="208813" cy="156731"/>
          </a:xfrm>
          <a:prstGeom prst="triangl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Isosceles Triangle 95"/>
          <p:cNvSpPr/>
          <p:nvPr/>
        </p:nvSpPr>
        <p:spPr>
          <a:xfrm rot="4217464">
            <a:off x="4858996" y="1132019"/>
            <a:ext cx="208813" cy="156731"/>
          </a:xfrm>
          <a:prstGeom prst="triangl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Isosceles Triangle 96"/>
          <p:cNvSpPr/>
          <p:nvPr/>
        </p:nvSpPr>
        <p:spPr>
          <a:xfrm rot="7224383">
            <a:off x="7230531" y="1204536"/>
            <a:ext cx="208813" cy="156731"/>
          </a:xfrm>
          <a:prstGeom prst="triangl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Isosceles Triangle 97"/>
          <p:cNvSpPr/>
          <p:nvPr/>
        </p:nvSpPr>
        <p:spPr>
          <a:xfrm rot="9897525">
            <a:off x="8423759" y="2761250"/>
            <a:ext cx="208813" cy="156731"/>
          </a:xfrm>
          <a:prstGeom prst="triangl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Isosceles Triangle 100"/>
          <p:cNvSpPr/>
          <p:nvPr/>
        </p:nvSpPr>
        <p:spPr>
          <a:xfrm rot="19936202">
            <a:off x="3792382" y="4658726"/>
            <a:ext cx="207160" cy="155491"/>
          </a:xfrm>
          <a:prstGeom prst="triangl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Isosceles Triangle 102"/>
          <p:cNvSpPr/>
          <p:nvPr/>
        </p:nvSpPr>
        <p:spPr>
          <a:xfrm rot="12811252">
            <a:off x="8066532" y="4847863"/>
            <a:ext cx="207410" cy="155678"/>
          </a:xfrm>
          <a:prstGeom prst="triangl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895" y="1678953"/>
            <a:ext cx="522294" cy="52229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559" y="961720"/>
            <a:ext cx="522294" cy="52229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45" y="1544657"/>
            <a:ext cx="522294" cy="522294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8966969" y="1647712"/>
            <a:ext cx="24694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cap="none" spc="0" dirty="0">
                <a:ln w="0"/>
                <a:solidFill>
                  <a:schemeClr val="bg1"/>
                </a:solidFill>
                <a:latin typeface="+mj-lt"/>
              </a:rPr>
              <a:t>Product Management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913649" y="222552"/>
            <a:ext cx="246949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solidFill>
                  <a:schemeClr val="bg1"/>
                </a:solidFill>
                <a:latin typeface="+mj-lt"/>
              </a:rPr>
              <a:t>Inventory management </a:t>
            </a:r>
            <a:r>
              <a:rPr lang="en-US" b="1" cap="none" spc="0" dirty="0">
                <a:ln w="0"/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814627" y="5659039"/>
            <a:ext cx="24694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cap="none" spc="0" dirty="0">
                <a:ln w="0"/>
                <a:solidFill>
                  <a:schemeClr val="bg1"/>
                </a:solidFill>
                <a:latin typeface="+mj-lt"/>
              </a:rPr>
              <a:t>Supply </a:t>
            </a:r>
            <a:r>
              <a:rPr lang="en-US" sz="2000" b="1" dirty="0">
                <a:ln w="0"/>
                <a:solidFill>
                  <a:schemeClr val="bg1"/>
                </a:solidFill>
                <a:latin typeface="+mj-lt"/>
              </a:rPr>
              <a:t>Management </a:t>
            </a:r>
            <a:r>
              <a:rPr lang="en-US" sz="2000" b="1" cap="none" spc="0" dirty="0">
                <a:ln w="0"/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216584" y="1567997"/>
            <a:ext cx="24694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dirty="0">
                <a:ln w="0"/>
                <a:solidFill>
                  <a:schemeClr val="bg1"/>
                </a:solidFill>
                <a:latin typeface="+mj-lt"/>
              </a:rPr>
              <a:t>CRM</a:t>
            </a:r>
            <a:r>
              <a:rPr lang="en-US" sz="2000" b="1" cap="none" spc="0" dirty="0">
                <a:ln w="0"/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20167" y="5744578"/>
            <a:ext cx="337771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dirty="0">
                <a:ln w="0"/>
                <a:solidFill>
                  <a:schemeClr val="bg1"/>
                </a:solidFill>
                <a:latin typeface="+mj-lt"/>
              </a:rPr>
              <a:t>Oder management </a:t>
            </a:r>
            <a:r>
              <a:rPr lang="en-US" sz="2000" b="1" cap="none" spc="0" dirty="0">
                <a:ln w="0"/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270450" y="3202513"/>
            <a:ext cx="5867400" cy="369332"/>
            <a:chOff x="3350992" y="374853"/>
            <a:chExt cx="5867400" cy="369332"/>
          </a:xfrm>
        </p:grpSpPr>
        <p:sp>
          <p:nvSpPr>
            <p:cNvPr id="51" name="Rectangle 50"/>
            <p:cNvSpPr/>
            <p:nvPr/>
          </p:nvSpPr>
          <p:spPr>
            <a:xfrm>
              <a:off x="3350992" y="374853"/>
              <a:ext cx="586740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cap="none" spc="0" dirty="0" err="1">
                  <a:ln w="0"/>
                  <a:solidFill>
                    <a:srgbClr val="002060"/>
                  </a:solidFill>
                </a:rPr>
                <a:t>DuWhole</a:t>
              </a:r>
              <a:r>
                <a:rPr lang="en-US" b="1" dirty="0" err="1">
                  <a:ln w="0"/>
                  <a:solidFill>
                    <a:srgbClr val="002060"/>
                  </a:solidFill>
                </a:rPr>
                <a:t>sale</a:t>
              </a:r>
              <a:r>
                <a:rPr lang="en-US" dirty="0">
                  <a:ln w="0"/>
                  <a:solidFill>
                    <a:srgbClr val="002060"/>
                  </a:solidFill>
                </a:rPr>
                <a:t> </a:t>
              </a:r>
              <a:endParaRPr lang="en-US" b="0" cap="none" spc="0" dirty="0">
                <a:ln w="0"/>
                <a:solidFill>
                  <a:srgbClr val="002060"/>
                </a:solidFill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969" y="412672"/>
              <a:ext cx="287667" cy="28766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18" y="3408075"/>
            <a:ext cx="662666" cy="662666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9137850" y="3582564"/>
            <a:ext cx="28618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cap="none" spc="0" dirty="0">
                <a:ln w="0"/>
                <a:solidFill>
                  <a:schemeClr val="bg1"/>
                </a:solidFill>
                <a:latin typeface="+mj-lt"/>
              </a:rPr>
              <a:t>Warehouse Management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57" y="5190349"/>
            <a:ext cx="554229" cy="55422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154" y="3611214"/>
            <a:ext cx="495996" cy="4959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506" y="5089615"/>
            <a:ext cx="677022" cy="677022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281354" y="3652805"/>
            <a:ext cx="279856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cap="none" spc="0" dirty="0">
                <a:ln w="0"/>
                <a:solidFill>
                  <a:schemeClr val="bg1"/>
                </a:solidFill>
                <a:latin typeface="+mj-lt"/>
              </a:rPr>
              <a:t>Purchase </a:t>
            </a:r>
            <a:r>
              <a:rPr lang="en-US" sz="2000" b="1" dirty="0">
                <a:ln w="0"/>
                <a:solidFill>
                  <a:schemeClr val="bg1"/>
                </a:solidFill>
                <a:latin typeface="+mj-lt"/>
              </a:rPr>
              <a:t>Management </a:t>
            </a:r>
            <a:r>
              <a:rPr lang="en-US" sz="2000" b="1" cap="none" spc="0" dirty="0">
                <a:ln w="0"/>
                <a:solidFill>
                  <a:schemeClr val="bg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557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47850"/>
            <a:ext cx="12192000" cy="39433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878" y="1504950"/>
            <a:ext cx="10038848" cy="428625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549511" y="2075497"/>
            <a:ext cx="4192366" cy="4462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Inventory Management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Inventory Listing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Product History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Damage Adjustments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Barcode Inventory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Reorder Feature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Adjustment Approval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b="0" i="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7968" y="615191"/>
            <a:ext cx="5867400" cy="923330"/>
            <a:chOff x="3218897" y="174956"/>
            <a:chExt cx="5867400" cy="923330"/>
          </a:xfrm>
        </p:grpSpPr>
        <p:sp>
          <p:nvSpPr>
            <p:cNvPr id="12" name="Rectangle 11"/>
            <p:cNvSpPr/>
            <p:nvPr/>
          </p:nvSpPr>
          <p:spPr>
            <a:xfrm>
              <a:off x="3218897" y="174956"/>
              <a:ext cx="58674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0"/>
                  <a:solidFill>
                    <a:srgbClr val="002060"/>
                  </a:solidFill>
                </a:rPr>
                <a:t>DuWhole</a:t>
              </a:r>
              <a:r>
                <a:rPr lang="en-US" sz="5400" b="1" dirty="0" err="1">
                  <a:ln w="0"/>
                  <a:solidFill>
                    <a:srgbClr val="002060"/>
                  </a:solidFill>
                </a:rPr>
                <a:t>sale</a:t>
              </a:r>
              <a:r>
                <a:rPr lang="en-US" sz="5400" dirty="0">
                  <a:ln w="0"/>
                  <a:solidFill>
                    <a:srgbClr val="002060"/>
                  </a:solidFill>
                </a:rPr>
                <a:t> </a:t>
              </a:r>
              <a:endParaRPr lang="en-US" sz="5400" b="0" cap="none" spc="0" dirty="0">
                <a:ln w="0"/>
                <a:solidFill>
                  <a:srgbClr val="002060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6710" y="356042"/>
              <a:ext cx="560567" cy="56056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954EFB3-179D-43F9-A59E-F6018AACEA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974" y="282289"/>
            <a:ext cx="1774099" cy="3912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EC5875-9126-4D33-B742-035A71444B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14817" y="99194"/>
            <a:ext cx="755509" cy="75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2677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47850"/>
            <a:ext cx="12192000" cy="39433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54" y="1409700"/>
            <a:ext cx="7738210" cy="43815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549511" y="2075497"/>
            <a:ext cx="3888821" cy="4124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Product Management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Comprehensive product information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Variant Management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Batch and expiry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Raw material management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b="0" i="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7968" y="615191"/>
            <a:ext cx="5867400" cy="923330"/>
            <a:chOff x="3218897" y="174956"/>
            <a:chExt cx="5867400" cy="923330"/>
          </a:xfrm>
        </p:grpSpPr>
        <p:sp>
          <p:nvSpPr>
            <p:cNvPr id="12" name="Rectangle 11"/>
            <p:cNvSpPr/>
            <p:nvPr/>
          </p:nvSpPr>
          <p:spPr>
            <a:xfrm>
              <a:off x="3218897" y="174956"/>
              <a:ext cx="58674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0"/>
                  <a:solidFill>
                    <a:srgbClr val="002060"/>
                  </a:solidFill>
                </a:rPr>
                <a:t>DuWhole</a:t>
              </a:r>
              <a:r>
                <a:rPr lang="en-US" sz="5400" b="1" dirty="0" err="1">
                  <a:ln w="0"/>
                  <a:solidFill>
                    <a:srgbClr val="002060"/>
                  </a:solidFill>
                </a:rPr>
                <a:t>sale</a:t>
              </a:r>
              <a:r>
                <a:rPr lang="en-US" sz="5400" dirty="0">
                  <a:ln w="0"/>
                  <a:solidFill>
                    <a:srgbClr val="002060"/>
                  </a:solidFill>
                </a:rPr>
                <a:t> </a:t>
              </a:r>
              <a:endParaRPr lang="en-US" sz="5400" b="0" cap="none" spc="0" dirty="0">
                <a:ln w="0"/>
                <a:solidFill>
                  <a:srgbClr val="002060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6710" y="356042"/>
              <a:ext cx="560567" cy="56056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3F1FD9A-FC66-408E-A254-C6F8D91B13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974" y="282289"/>
            <a:ext cx="1774099" cy="3912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1229E3-7F41-43B6-A926-45D177635F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14817" y="99194"/>
            <a:ext cx="755509" cy="75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5592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47850"/>
            <a:ext cx="12192000" cy="39433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30461" y="1847850"/>
            <a:ext cx="4412170" cy="50321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Integrated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warehouse management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Real-time insight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Reducing the risk of miskicks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Reduce your processing costs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Reduce order fulfillment latency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Save time with automated shipping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b="0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433" y="1260333"/>
            <a:ext cx="4895307" cy="453086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57968" y="615191"/>
            <a:ext cx="5867400" cy="923330"/>
            <a:chOff x="3218897" y="174956"/>
            <a:chExt cx="5867400" cy="923330"/>
          </a:xfrm>
        </p:grpSpPr>
        <p:sp>
          <p:nvSpPr>
            <p:cNvPr id="12" name="Rectangle 11"/>
            <p:cNvSpPr/>
            <p:nvPr/>
          </p:nvSpPr>
          <p:spPr>
            <a:xfrm>
              <a:off x="3218897" y="174956"/>
              <a:ext cx="58674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0"/>
                  <a:solidFill>
                    <a:srgbClr val="002060"/>
                  </a:solidFill>
                </a:rPr>
                <a:t>DuWhole</a:t>
              </a:r>
              <a:r>
                <a:rPr lang="en-US" sz="5400" b="1" dirty="0" err="1">
                  <a:ln w="0"/>
                  <a:solidFill>
                    <a:srgbClr val="002060"/>
                  </a:solidFill>
                </a:rPr>
                <a:t>sale</a:t>
              </a:r>
              <a:r>
                <a:rPr lang="en-US" sz="5400" dirty="0">
                  <a:ln w="0"/>
                  <a:solidFill>
                    <a:srgbClr val="002060"/>
                  </a:solidFill>
                </a:rPr>
                <a:t> </a:t>
              </a:r>
              <a:endParaRPr lang="en-US" sz="5400" b="0" cap="none" spc="0" dirty="0">
                <a:ln w="0"/>
                <a:solidFill>
                  <a:srgbClr val="002060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6710" y="356042"/>
              <a:ext cx="560567" cy="56056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B3E0BDE-8E1A-4169-97D3-28C023B1AF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974" y="282289"/>
            <a:ext cx="1774099" cy="3912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E38CF1-FE29-4594-ADB0-9D05B9AB66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14817" y="99194"/>
            <a:ext cx="755509" cy="75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38273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47850"/>
            <a:ext cx="12192000" cy="39433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60770" y="1995354"/>
            <a:ext cx="4065793" cy="5509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 Order management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Product Catalog management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Multichannel order management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Flexible returns management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Accounting integrations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Real-time sales profitability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Integrate with e-Commerce platforms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b="0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20" y="1242542"/>
            <a:ext cx="10698056" cy="456770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157968" y="615191"/>
            <a:ext cx="5867400" cy="923330"/>
            <a:chOff x="3218897" y="174956"/>
            <a:chExt cx="5867400" cy="923330"/>
          </a:xfrm>
        </p:grpSpPr>
        <p:sp>
          <p:nvSpPr>
            <p:cNvPr id="12" name="Rectangle 11"/>
            <p:cNvSpPr/>
            <p:nvPr/>
          </p:nvSpPr>
          <p:spPr>
            <a:xfrm>
              <a:off x="3218897" y="174956"/>
              <a:ext cx="58674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0"/>
                  <a:solidFill>
                    <a:srgbClr val="002060"/>
                  </a:solidFill>
                </a:rPr>
                <a:t>DuWhole</a:t>
              </a:r>
              <a:r>
                <a:rPr lang="en-US" sz="5400" b="1" dirty="0" err="1">
                  <a:ln w="0"/>
                  <a:solidFill>
                    <a:srgbClr val="002060"/>
                  </a:solidFill>
                </a:rPr>
                <a:t>sale</a:t>
              </a:r>
              <a:r>
                <a:rPr lang="en-US" sz="5400" dirty="0">
                  <a:ln w="0"/>
                  <a:solidFill>
                    <a:srgbClr val="002060"/>
                  </a:solidFill>
                </a:rPr>
                <a:t> </a:t>
              </a:r>
              <a:endParaRPr lang="en-US" sz="5400" b="0" cap="none" spc="0" dirty="0">
                <a:ln w="0"/>
                <a:solidFill>
                  <a:srgbClr val="002060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6710" y="356042"/>
              <a:ext cx="560567" cy="56056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A8AA34D-8717-4FFB-8007-915FD0E623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974" y="282289"/>
            <a:ext cx="1774099" cy="3912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016F37-C69C-4AA8-A99B-EB32E4900E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14817" y="99194"/>
            <a:ext cx="755509" cy="75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20026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47850"/>
            <a:ext cx="12192000" cy="39433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0781" y="1976304"/>
            <a:ext cx="4352730" cy="5170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Purchase and Supplier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Management 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Centralized purchase order management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Multi-location purchasing &amp; deliveries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Accounts payable management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Forecast demand effectively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b="0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22" y="1242542"/>
            <a:ext cx="10698052" cy="456770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157968" y="615191"/>
            <a:ext cx="5867400" cy="923330"/>
            <a:chOff x="3218897" y="174956"/>
            <a:chExt cx="5867400" cy="923330"/>
          </a:xfrm>
        </p:grpSpPr>
        <p:sp>
          <p:nvSpPr>
            <p:cNvPr id="12" name="Rectangle 11"/>
            <p:cNvSpPr/>
            <p:nvPr/>
          </p:nvSpPr>
          <p:spPr>
            <a:xfrm>
              <a:off x="3218897" y="174956"/>
              <a:ext cx="58674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0"/>
                  <a:solidFill>
                    <a:srgbClr val="002060"/>
                  </a:solidFill>
                </a:rPr>
                <a:t>DuWhole</a:t>
              </a:r>
              <a:r>
                <a:rPr lang="en-US" sz="5400" b="1" dirty="0" err="1">
                  <a:ln w="0"/>
                  <a:solidFill>
                    <a:srgbClr val="002060"/>
                  </a:solidFill>
                </a:rPr>
                <a:t>sale</a:t>
              </a:r>
              <a:r>
                <a:rPr lang="en-US" sz="5400" dirty="0">
                  <a:ln w="0"/>
                  <a:solidFill>
                    <a:srgbClr val="002060"/>
                  </a:solidFill>
                </a:rPr>
                <a:t> </a:t>
              </a:r>
              <a:endParaRPr lang="en-US" sz="5400" b="0" cap="none" spc="0" dirty="0">
                <a:ln w="0"/>
                <a:solidFill>
                  <a:srgbClr val="002060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6710" y="356042"/>
              <a:ext cx="560567" cy="56056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7DCDB11-036D-4187-9548-C3388602F3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974" y="282289"/>
            <a:ext cx="1774099" cy="3912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FCC048-E91F-47EE-A40A-4502194A74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14817" y="99194"/>
            <a:ext cx="755509" cy="75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9298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</TotalTime>
  <Words>229</Words>
  <Application>Microsoft Office PowerPoint</Application>
  <PresentationFormat>Widescreen</PresentationFormat>
  <Paragraphs>123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Saifuddin Zubair</dc:creator>
  <cp:lastModifiedBy>Habro Systems Limited</cp:lastModifiedBy>
  <cp:revision>31</cp:revision>
  <cp:lastPrinted>2021-06-24T04:50:33Z</cp:lastPrinted>
  <dcterms:created xsi:type="dcterms:W3CDTF">2018-12-07T14:58:08Z</dcterms:created>
  <dcterms:modified xsi:type="dcterms:W3CDTF">2021-06-24T04:50:37Z</dcterms:modified>
</cp:coreProperties>
</file>